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2264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thewriley:Desktop:2013-14%20yorkshire%20survey%20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thewriley:Desktop:2013-14%20yorkshire%20survey%20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thewriley:Desktop:2013-14%20yorkshire%20survey%20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thewriley:Desktop:2013-14%20yorkshire%20survey%20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thewriley:Desktop:2013-14%20yorkshire%20survey%20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thewriley:Desktop:2013-14%20yorkshire%20survey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94927668925105"/>
          <c:y val="0.112189423527028"/>
          <c:w val="0.697034242812672"/>
          <c:h val="0.782719644516485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'graph results'!$C$80:$C$81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'graph results'!$D$80:$D$81</c:f>
              <c:numCache>
                <c:formatCode>General</c:formatCode>
                <c:ptCount val="2"/>
                <c:pt idx="0">
                  <c:v>15.0</c:v>
                </c:pt>
                <c:pt idx="1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09043744531933"/>
          <c:y val="0.198690215806358"/>
          <c:w val="0.168734033245844"/>
          <c:h val="0.39428623505395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Access </a:t>
            </a:r>
            <a:r>
              <a:rPr lang="en-US" baseline="0" dirty="0"/>
              <a:t>Arrangements In Place For </a:t>
            </a:r>
            <a:r>
              <a:rPr lang="en-US" baseline="0" dirty="0" smtClean="0"/>
              <a:t>Disabled </a:t>
            </a:r>
            <a:r>
              <a:rPr lang="en-US" baseline="0" dirty="0"/>
              <a:t>Visitors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191200484554815"/>
          <c:y val="0.161787677374014"/>
          <c:w val="0.570759176256814"/>
          <c:h val="0.809985922782766"/>
        </c:manualLayout>
      </c:layout>
      <c:pie3D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'graph results'!$C$36:$C$38</c:f>
              <c:strCache>
                <c:ptCount val="3"/>
                <c:pt idx="0">
                  <c:v>Physical Access Considered</c:v>
                </c:pt>
                <c:pt idx="1">
                  <c:v>Physical Access, Information and Support</c:v>
                </c:pt>
                <c:pt idx="2">
                  <c:v>Information only</c:v>
                </c:pt>
              </c:strCache>
            </c:strRef>
          </c:cat>
          <c:val>
            <c:numRef>
              <c:f>'graph results'!$D$36:$D$38</c:f>
              <c:numCache>
                <c:formatCode>0.00%</c:formatCode>
                <c:ptCount val="3"/>
                <c:pt idx="0">
                  <c:v>0.6875</c:v>
                </c:pt>
                <c:pt idx="1">
                  <c:v>0.3125</c:v>
                </c:pt>
                <c:pt idx="2">
                  <c:v>0.0625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81063873437839"/>
          <c:y val="0.220577300954616"/>
          <c:w val="0.399323319200484"/>
          <c:h val="0.549463902813362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Have you resources </a:t>
            </a:r>
            <a:r>
              <a:rPr lang="en-US" baseline="0" dirty="0" smtClean="0"/>
              <a:t>for </a:t>
            </a:r>
            <a:r>
              <a:rPr lang="en-US" baseline="0" dirty="0"/>
              <a:t>d</a:t>
            </a:r>
            <a:r>
              <a:rPr lang="en-US" baseline="0" dirty="0" smtClean="0"/>
              <a:t>isabled children?</a:t>
            </a:r>
            <a:endParaRPr lang="en-US" dirty="0"/>
          </a:p>
        </c:rich>
      </c:tx>
      <c:layout>
        <c:manualLayout>
          <c:xMode val="edge"/>
          <c:yMode val="edge"/>
          <c:x val="0.137653391662984"/>
          <c:y val="0.0661100237371424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7550036660721"/>
          <c:y val="0.229016574355557"/>
          <c:w val="0.667845253955841"/>
          <c:h val="0.726630611849954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'graph results'!$C$57:$C$58</c:f>
              <c:strCache>
                <c:ptCount val="2"/>
                <c:pt idx="0">
                  <c:v>Yes </c:v>
                </c:pt>
                <c:pt idx="1">
                  <c:v>No</c:v>
                </c:pt>
              </c:strCache>
            </c:strRef>
          </c:cat>
          <c:val>
            <c:numRef>
              <c:f>'graph results'!$D$57:$D$58</c:f>
              <c:numCache>
                <c:formatCode>General</c:formatCode>
                <c:ptCount val="2"/>
                <c:pt idx="0">
                  <c:v>9.0</c:v>
                </c:pt>
                <c:pt idx="1">
                  <c:v>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02669461930349"/>
          <c:y val="0.398383167450964"/>
          <c:w val="0.170692692027954"/>
          <c:h val="0.292164071257817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5387023665974"/>
          <c:y val="0.0797647662309254"/>
          <c:w val="0.505804129196752"/>
          <c:h val="0.750673503613126"/>
        </c:manualLayout>
      </c:layout>
      <c:pie3DChart>
        <c:varyColors val="1"/>
        <c:ser>
          <c:idx val="0"/>
          <c:order val="0"/>
          <c:explosion val="13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Sheet1!$G$30:$H$30</c:f>
              <c:strCache>
                <c:ptCount val="2"/>
                <c:pt idx="0">
                  <c:v>Physical resources</c:v>
                </c:pt>
                <c:pt idx="1">
                  <c:v>Learning Resources</c:v>
                </c:pt>
              </c:strCache>
            </c:strRef>
          </c:cat>
          <c:val>
            <c:numRef>
              <c:f>Sheet1!$G$31:$H$31</c:f>
              <c:numCache>
                <c:formatCode>General</c:formatCode>
                <c:ptCount val="2"/>
                <c:pt idx="0">
                  <c:v>6.0</c:v>
                </c:pt>
                <c:pt idx="1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0"/>
          <c:y val="0.109182099258954"/>
          <c:w val="0.351823053368329"/>
          <c:h val="0.523915864683581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"/>
          <c:y val="0.171585374744824"/>
          <c:w val="0.860422790901137"/>
          <c:h val="0.826273694954797"/>
        </c:manualLayout>
      </c:layout>
      <c:pie3D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'graph results'!$C$44:$C$45</c:f>
              <c:strCache>
                <c:ptCount val="2"/>
                <c:pt idx="0">
                  <c:v>Yes </c:v>
                </c:pt>
                <c:pt idx="1">
                  <c:v>No</c:v>
                </c:pt>
              </c:strCache>
            </c:strRef>
          </c:cat>
          <c:val>
            <c:numRef>
              <c:f>'graph results'!$D$44:$D$45</c:f>
              <c:numCache>
                <c:formatCode>General</c:formatCode>
                <c:ptCount val="2"/>
                <c:pt idx="0">
                  <c:v>8.0</c:v>
                </c:pt>
                <c:pt idx="1">
                  <c:v>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887510936133"/>
          <c:y val="0.107486512102654"/>
          <c:w val="0.208347112860892"/>
          <c:h val="0.42206401283172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'graph results'!$H$93:$I$93</c:f>
              <c:strCache>
                <c:ptCount val="2"/>
                <c:pt idx="0">
                  <c:v>Yes </c:v>
                </c:pt>
                <c:pt idx="1">
                  <c:v>No</c:v>
                </c:pt>
              </c:strCache>
            </c:strRef>
          </c:cat>
          <c:val>
            <c:numRef>
              <c:f>'graph results'!$H$94:$I$94</c:f>
              <c:numCache>
                <c:formatCode>General</c:formatCode>
                <c:ptCount val="2"/>
                <c:pt idx="0">
                  <c:v>7.0</c:v>
                </c:pt>
                <c:pt idx="1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09194208454206"/>
          <c:y val="0.290753223154798"/>
          <c:w val="0.164490002072109"/>
          <c:h val="0.31959245478930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44EC0-B97A-164F-A735-A96FECAD7081}" type="datetimeFigureOut">
              <a:rPr lang="en-US" smtClean="0"/>
              <a:t>21/08/2014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17C62-D0B3-DA44-ABE4-DD90CCC8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56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17C62-D0B3-DA44-ABE4-DD90CCC847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5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August 21,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August 21,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August 21,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334572"/>
            <a:ext cx="6498158" cy="3051665"/>
          </a:xfrm>
        </p:spPr>
        <p:txBody>
          <a:bodyPr/>
          <a:lstStyle/>
          <a:p>
            <a:r>
              <a:rPr lang="en-US" dirty="0" smtClean="0"/>
              <a:t>Yorkshire Attractions Survey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>
                <a:solidFill>
                  <a:schemeClr val="accent3"/>
                </a:solidFill>
              </a:rPr>
              <a:t>Visitsunlimited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1883" y="4532907"/>
            <a:ext cx="6755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Survey of 50 </a:t>
            </a:r>
            <a:r>
              <a:rPr lang="en-US" sz="2400" b="1" dirty="0" smtClean="0"/>
              <a:t> </a:t>
            </a:r>
            <a:r>
              <a:rPr lang="en-US" sz="2400" b="1" dirty="0" smtClean="0"/>
              <a:t>attraction based in the region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36168" y="5264834"/>
            <a:ext cx="835607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Research conducted to gauge opinions of attractions on </a:t>
            </a:r>
          </a:p>
          <a:p>
            <a:pPr algn="ctr"/>
            <a:r>
              <a:rPr lang="en-US" sz="2400" dirty="0" smtClean="0"/>
              <a:t>the issue of ‘access’ for disabled children and their </a:t>
            </a:r>
          </a:p>
          <a:p>
            <a:pPr algn="ctr"/>
            <a:r>
              <a:rPr lang="en-US" sz="2400" dirty="0"/>
              <a:t>f</a:t>
            </a:r>
            <a:r>
              <a:rPr lang="en-US" sz="2400" dirty="0" smtClean="0"/>
              <a:t>amilies. 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70216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9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34179"/>
              </p:ext>
            </p:extLst>
          </p:nvPr>
        </p:nvGraphicFramePr>
        <p:xfrm>
          <a:off x="301624" y="629682"/>
          <a:ext cx="6143625" cy="357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1624" y="317500"/>
            <a:ext cx="5376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 you attract families with disabled children?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1124" y="4076380"/>
            <a:ext cx="3571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Question.</a:t>
            </a:r>
          </a:p>
          <a:p>
            <a:r>
              <a:rPr lang="en-US" b="1" dirty="0" smtClean="0"/>
              <a:t>What </a:t>
            </a:r>
            <a:r>
              <a:rPr lang="en-US" b="1" dirty="0" smtClean="0"/>
              <a:t>% of the total number</a:t>
            </a:r>
          </a:p>
          <a:p>
            <a:r>
              <a:rPr lang="en-US" b="1" dirty="0" smtClean="0"/>
              <a:t>of visitors would you suggest </a:t>
            </a:r>
          </a:p>
          <a:p>
            <a:r>
              <a:rPr lang="en-US" b="1" dirty="0" smtClean="0"/>
              <a:t>are disabled children?</a:t>
            </a:r>
          </a:p>
          <a:p>
            <a:endParaRPr lang="en-US" b="1" dirty="0"/>
          </a:p>
          <a:p>
            <a:r>
              <a:rPr lang="en-US" b="1" dirty="0" smtClean="0"/>
              <a:t>Responses from 1% to 10%</a:t>
            </a:r>
            <a:r>
              <a:rPr lang="en-US" b="1" dirty="0"/>
              <a:t> </a:t>
            </a:r>
            <a:r>
              <a:rPr lang="en-US" b="1" dirty="0" smtClean="0"/>
              <a:t>with many not </a:t>
            </a:r>
            <a:r>
              <a:rPr lang="en-US" b="1" dirty="0" smtClean="0"/>
              <a:t>aware of </a:t>
            </a:r>
            <a:r>
              <a:rPr lang="en-US" b="1" dirty="0" smtClean="0"/>
              <a:t>footfall to </a:t>
            </a:r>
            <a:r>
              <a:rPr lang="en-US" b="1" dirty="0" smtClean="0"/>
              <a:t>their attraction.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3000" y="3635375"/>
            <a:ext cx="5073649" cy="314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4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301709"/>
              </p:ext>
            </p:extLst>
          </p:nvPr>
        </p:nvGraphicFramePr>
        <p:xfrm>
          <a:off x="190500" y="460376"/>
          <a:ext cx="8651875" cy="614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6166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698562"/>
              </p:ext>
            </p:extLst>
          </p:nvPr>
        </p:nvGraphicFramePr>
        <p:xfrm>
          <a:off x="2674029" y="3158063"/>
          <a:ext cx="6269653" cy="3265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065854"/>
              </p:ext>
            </p:extLst>
          </p:nvPr>
        </p:nvGraphicFramePr>
        <p:xfrm>
          <a:off x="-18676" y="2825631"/>
          <a:ext cx="4405312" cy="3126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265508"/>
              </p:ext>
            </p:extLst>
          </p:nvPr>
        </p:nvGraphicFramePr>
        <p:xfrm>
          <a:off x="4227601" y="33740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8055" y="337406"/>
            <a:ext cx="42821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Question.</a:t>
            </a:r>
          </a:p>
          <a:p>
            <a:r>
              <a:rPr lang="en-US" b="1" dirty="0" smtClean="0"/>
              <a:t>Have </a:t>
            </a:r>
            <a:r>
              <a:rPr lang="en-US" b="1" dirty="0" smtClean="0"/>
              <a:t>you received training in </a:t>
            </a:r>
          </a:p>
          <a:p>
            <a:r>
              <a:rPr lang="en-US" b="1" dirty="0"/>
              <a:t>u</a:t>
            </a:r>
            <a:r>
              <a:rPr lang="en-US" b="1" dirty="0" smtClean="0"/>
              <a:t>nderstanding the visitor experience </a:t>
            </a:r>
          </a:p>
          <a:p>
            <a:r>
              <a:rPr lang="en-US" b="1" dirty="0" smtClean="0"/>
              <a:t>for families with disabled children?</a:t>
            </a:r>
            <a:endParaRPr lang="en-US" b="1" dirty="0"/>
          </a:p>
        </p:txBody>
      </p:sp>
      <p:sp>
        <p:nvSpPr>
          <p:cNvPr id="9" name="Curved Left Arrow 8"/>
          <p:cNvSpPr/>
          <p:nvPr/>
        </p:nvSpPr>
        <p:spPr>
          <a:xfrm rot="5400000">
            <a:off x="3371008" y="3613246"/>
            <a:ext cx="1848717" cy="3772455"/>
          </a:xfrm>
          <a:prstGeom prst="curvedLeftArrow">
            <a:avLst>
              <a:gd name="adj1" fmla="val 14930"/>
              <a:gd name="adj2" fmla="val 55898"/>
              <a:gd name="adj3" fmla="val 445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7301019" y="1911350"/>
            <a:ext cx="1046937" cy="2813154"/>
          </a:xfrm>
          <a:prstGeom prst="curvedLeftArrow">
            <a:avLst>
              <a:gd name="adj1" fmla="val 14930"/>
              <a:gd name="adj2" fmla="val 57798"/>
              <a:gd name="adj3" fmla="val 7174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85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57375" y="825500"/>
            <a:ext cx="51986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Question.</a:t>
            </a:r>
          </a:p>
          <a:p>
            <a:r>
              <a:rPr lang="en-US" b="1" dirty="0" smtClean="0"/>
              <a:t>Do </a:t>
            </a:r>
            <a:r>
              <a:rPr lang="en-US" b="1" dirty="0" smtClean="0"/>
              <a:t>you currently have any marketing in place </a:t>
            </a:r>
          </a:p>
          <a:p>
            <a:r>
              <a:rPr lang="en-US" b="1" dirty="0"/>
              <a:t>t</a:t>
            </a:r>
            <a:r>
              <a:rPr lang="en-US" b="1" dirty="0" smtClean="0"/>
              <a:t>o attract families with disabled children? </a:t>
            </a:r>
            <a:endParaRPr lang="en-US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246592"/>
              </p:ext>
            </p:extLst>
          </p:nvPr>
        </p:nvGraphicFramePr>
        <p:xfrm>
          <a:off x="1253180" y="1471831"/>
          <a:ext cx="6858000" cy="457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4791" y="5554960"/>
            <a:ext cx="7846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Marketing to disabled children brings increased footfall from</a:t>
            </a:r>
          </a:p>
          <a:p>
            <a:pPr algn="ctr"/>
            <a:r>
              <a:rPr lang="en-US" b="1" dirty="0"/>
              <a:t>f</a:t>
            </a:r>
            <a:r>
              <a:rPr lang="en-US" b="1" dirty="0" smtClean="0"/>
              <a:t>amily members, personal assistants and wider family and friends,</a:t>
            </a:r>
          </a:p>
          <a:p>
            <a:pPr algn="ctr"/>
            <a:r>
              <a:rPr lang="en-US" b="1" dirty="0"/>
              <a:t>i</a:t>
            </a:r>
            <a:r>
              <a:rPr lang="en-US" b="1" dirty="0" smtClean="0"/>
              <a:t>ncreasing footfall and spend.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757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53999"/>
            <a:ext cx="8042276" cy="920657"/>
          </a:xfrm>
        </p:spPr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49376"/>
            <a:ext cx="8042276" cy="515937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50% </a:t>
            </a:r>
            <a:r>
              <a:rPr lang="en-US" dirty="0" smtClean="0"/>
              <a:t>stated physical barriers hindered attracting disabled visitors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No</a:t>
            </a:r>
            <a:r>
              <a:rPr lang="en-US" dirty="0" smtClean="0"/>
              <a:t> attractions stated there were staffing challenges in meeting the needs of disabled visitors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25% </a:t>
            </a:r>
            <a:r>
              <a:rPr lang="en-US" dirty="0" smtClean="0"/>
              <a:t>stated there were budgetary restrictions in developing their offer for families with disabled children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56% </a:t>
            </a:r>
            <a:r>
              <a:rPr lang="en-US" dirty="0" smtClean="0"/>
              <a:t>stated they had budget for business development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75% </a:t>
            </a:r>
            <a:r>
              <a:rPr lang="en-US" dirty="0" smtClean="0"/>
              <a:t>stated they had budget for staff development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5015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40174"/>
          </a:xfrm>
        </p:spPr>
        <p:txBody>
          <a:bodyPr/>
          <a:lstStyle/>
          <a:p>
            <a:r>
              <a:rPr lang="en-US" dirty="0" smtClean="0"/>
              <a:t>Attraction Aspirations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50950"/>
            <a:ext cx="8042276" cy="505142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All</a:t>
            </a:r>
            <a:r>
              <a:rPr lang="en-US" dirty="0" smtClean="0"/>
              <a:t> attractions responded stating they wished for increased footfall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All</a:t>
            </a:r>
            <a:r>
              <a:rPr lang="en-US" dirty="0" smtClean="0"/>
              <a:t> respondents appreciated the benefit of marketing their attraction as disabled family friendly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88% </a:t>
            </a:r>
            <a:r>
              <a:rPr lang="en-US" dirty="0" smtClean="0"/>
              <a:t>stated they wished to </a:t>
            </a:r>
            <a:r>
              <a:rPr lang="en-US" dirty="0" err="1" smtClean="0"/>
              <a:t>maximise</a:t>
            </a:r>
            <a:r>
              <a:rPr lang="en-US" dirty="0" smtClean="0"/>
              <a:t> additional marketing opportunities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75% </a:t>
            </a:r>
            <a:r>
              <a:rPr lang="en-US" dirty="0" smtClean="0"/>
              <a:t>wished for further advice and training in improving their offer for families with disabled children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69% </a:t>
            </a:r>
            <a:r>
              <a:rPr lang="en-US" dirty="0" smtClean="0"/>
              <a:t>wished to improve skill set in improving the visitor       experience for disabled visitors – higher on the priority list of families with disabled children than physical access provision.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21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from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/>
              <a:t>All attractions </a:t>
            </a:r>
            <a:r>
              <a:rPr lang="en-US" dirty="0" smtClean="0"/>
              <a:t>want to increase footfall and revenue</a:t>
            </a:r>
          </a:p>
          <a:p>
            <a:r>
              <a:rPr lang="en-US" dirty="0" smtClean="0"/>
              <a:t>All appreciated the benefit of marketing to families with disabled children</a:t>
            </a:r>
          </a:p>
          <a:p>
            <a:r>
              <a:rPr lang="en-US" dirty="0"/>
              <a:t>There is a misconception </a:t>
            </a:r>
            <a:r>
              <a:rPr lang="en-US" dirty="0" smtClean="0"/>
              <a:t>that access </a:t>
            </a:r>
            <a:r>
              <a:rPr lang="en-US" dirty="0"/>
              <a:t>is predominantly related to physical access around a </a:t>
            </a:r>
            <a:r>
              <a:rPr lang="en-US" dirty="0" smtClean="0"/>
              <a:t>venue with less emphasis on appropriate information and staff training</a:t>
            </a:r>
            <a:endParaRPr lang="en-US" dirty="0"/>
          </a:p>
          <a:p>
            <a:r>
              <a:rPr lang="en-US" dirty="0" smtClean="0"/>
              <a:t>Most venues desired more skills and opportunities to serve this market, including support with marketing their attraction</a:t>
            </a:r>
          </a:p>
          <a:p>
            <a:r>
              <a:rPr lang="en-US" dirty="0" smtClean="0"/>
              <a:t>Budget restriction was an adverse factor but in only a minority of cases</a:t>
            </a: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ndividual site managers of the large heritage organisations</a:t>
            </a:r>
            <a:r>
              <a:rPr lang="en-US" dirty="0"/>
              <a:t> </a:t>
            </a:r>
            <a:r>
              <a:rPr lang="en-US" dirty="0" smtClean="0"/>
              <a:t>are concerned ov</a:t>
            </a:r>
            <a:r>
              <a:rPr lang="en-US" dirty="0" smtClean="0"/>
              <a:t>er the </a:t>
            </a:r>
            <a:r>
              <a:rPr lang="en-US" dirty="0" smtClean="0"/>
              <a:t>  restrictions </a:t>
            </a:r>
            <a:r>
              <a:rPr lang="en-US" dirty="0" smtClean="0"/>
              <a:t>in marketing the unique aspects of their attraction because of central control of marketing services including website management</a:t>
            </a:r>
          </a:p>
        </p:txBody>
      </p:sp>
    </p:spTree>
    <p:extLst>
      <p:ext uri="{BB962C8B-B14F-4D97-AF65-F5344CB8AC3E}">
        <p14:creationId xmlns:p14="http://schemas.microsoft.com/office/powerpoint/2010/main" val="1687060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479</TotalTime>
  <Words>396</Words>
  <Application>Microsoft Macintosh PowerPoint</Application>
  <PresentationFormat>On-screen Show (4:3)</PresentationFormat>
  <Paragraphs>45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Breeze</vt:lpstr>
      <vt:lpstr>Yorkshire Attractions Survey  Visitsunlimited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Challenges</vt:lpstr>
      <vt:lpstr>Attraction Aspirations</vt:lpstr>
      <vt:lpstr>Conclusions from Research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Visitsunlimited </dc:title>
  <dc:creator>Matthew Riley</dc:creator>
  <cp:lastModifiedBy>Matthew Riley</cp:lastModifiedBy>
  <cp:revision>39</cp:revision>
  <dcterms:created xsi:type="dcterms:W3CDTF">2014-04-30T10:53:54Z</dcterms:created>
  <dcterms:modified xsi:type="dcterms:W3CDTF">2014-08-21T13:23:30Z</dcterms:modified>
</cp:coreProperties>
</file>